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8" r:id="rId3"/>
    <p:sldId id="289" r:id="rId4"/>
    <p:sldId id="283" r:id="rId5"/>
    <p:sldId id="282" r:id="rId6"/>
    <p:sldId id="284" r:id="rId7"/>
    <p:sldId id="286" r:id="rId8"/>
    <p:sldId id="290" r:id="rId9"/>
    <p:sldId id="293" r:id="rId10"/>
    <p:sldId id="294" r:id="rId11"/>
  </p:sldIdLst>
  <p:sldSz cx="11520488" cy="6480175"/>
  <p:notesSz cx="9144000" cy="6858000"/>
  <p:embeddedFontLs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al Narrow" pitchFamily="34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8A1"/>
    <a:srgbClr val="212935"/>
    <a:srgbClr val="003399"/>
    <a:srgbClr val="0C355C"/>
    <a:srgbClr val="4794D9"/>
    <a:srgbClr val="475974"/>
    <a:srgbClr val="385723"/>
    <a:srgbClr val="A8541A"/>
    <a:srgbClr val="98A3AC"/>
    <a:srgbClr val="A9D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3" autoAdjust="0"/>
    <p:restoredTop sz="87321" autoAdjust="0"/>
  </p:normalViewPr>
  <p:slideViewPr>
    <p:cSldViewPr snapToGrid="0">
      <p:cViewPr varScale="1">
        <p:scale>
          <a:sx n="61" d="100"/>
          <a:sy n="61" d="100"/>
        </p:scale>
        <p:origin x="-78" y="-834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770434361085421"/>
          <c:y val="4.3387437303812761E-2"/>
          <c:w val="0.76229565638914676"/>
          <c:h val="0.940185084411449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29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67</c:v>
                </c:pt>
                <c:pt idx="1">
                  <c:v>21</c:v>
                </c:pt>
                <c:pt idx="2">
                  <c:v>12</c:v>
                </c:pt>
              </c:numCache>
            </c:numRef>
          </c:val>
        </c:ser>
        <c:dLbls>
          <c:showVal val="1"/>
        </c:dLbls>
        <c:axId val="87210240"/>
        <c:axId val="87224320"/>
      </c:barChart>
      <c:catAx>
        <c:axId val="87210240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7224320"/>
        <c:crosses val="autoZero"/>
        <c:auto val="1"/>
        <c:lblAlgn val="ctr"/>
        <c:lblOffset val="100"/>
      </c:catAx>
      <c:valAx>
        <c:axId val="87224320"/>
        <c:scaling>
          <c:orientation val="minMax"/>
        </c:scaling>
        <c:delete val="1"/>
        <c:axPos val="b"/>
        <c:numFmt formatCode="General" sourceLinked="1"/>
        <c:tickLblPos val="nextTo"/>
        <c:crossAx val="8721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53247121892568"/>
          <c:y val="5.9313824838462134E-2"/>
          <c:w val="0.17098150001286291"/>
          <c:h val="0.337509515138846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365528882420338"/>
          <c:y val="9.8274263225748091E-3"/>
          <c:w val="0.51907854800304531"/>
          <c:h val="0.8979066462742663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г. Иркутск</c:v>
                </c:pt>
                <c:pt idx="1">
                  <c:v>Тулунский р-н</c:v>
                </c:pt>
                <c:pt idx="2">
                  <c:v>г. Усть-Илимск и Усть-илимский округ</c:v>
                </c:pt>
                <c:pt idx="3">
                  <c:v>г. Черемхово</c:v>
                </c:pt>
                <c:pt idx="4">
                  <c:v>Шелеховский р-н</c:v>
                </c:pt>
                <c:pt idx="5">
                  <c:v>г. Братск и Братский р-н</c:v>
                </c:pt>
                <c:pt idx="6">
                  <c:v>Чунский округ</c:v>
                </c:pt>
                <c:pt idx="7">
                  <c:v>Нижнеилимский р-н</c:v>
                </c:pt>
                <c:pt idx="8">
                  <c:v>г. Свирск</c:v>
                </c:pt>
                <c:pt idx="9">
                  <c:v>Эхирит-Булагатский р-н</c:v>
                </c:pt>
                <c:pt idx="10">
                  <c:v>г. Ангарск</c:v>
                </c:pt>
                <c:pt idx="11">
                  <c:v>Иркутский р-н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46</c:v>
                </c:pt>
                <c:pt idx="1">
                  <c:v>40</c:v>
                </c:pt>
                <c:pt idx="2">
                  <c:v>29</c:v>
                </c:pt>
                <c:pt idx="3">
                  <c:v>24</c:v>
                </c:pt>
                <c:pt idx="4">
                  <c:v>15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Val val="1"/>
        </c:dLbls>
        <c:axId val="89135360"/>
        <c:axId val="89145344"/>
      </c:barChart>
      <c:catAx>
        <c:axId val="89135360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89145344"/>
        <c:crosses val="autoZero"/>
        <c:lblAlgn val="ctr"/>
        <c:lblOffset val="100"/>
      </c:catAx>
      <c:valAx>
        <c:axId val="89145344"/>
        <c:scaling>
          <c:orientation val="minMax"/>
        </c:scaling>
        <c:delete val="1"/>
        <c:axPos val="b"/>
        <c:numFmt formatCode="General" sourceLinked="1"/>
        <c:tickLblPos val="nextTo"/>
        <c:crossAx val="891353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5.1179765494706688E-4"/>
          <c:y val="0.91381494130685548"/>
          <c:w val="0.97067047077060165"/>
          <c:h val="8.332741891330137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111078951632777"/>
          <c:y val="2.0231350173007746E-2"/>
          <c:w val="0.61045116237830355"/>
          <c:h val="0.575189496371798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 профессиональных заболеваний (отравлений)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</c:v>
                </c:pt>
                <c:pt idx="1">
                  <c:v>227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175</c:v>
                </c:pt>
                <c:pt idx="1">
                  <c:v>186</c:v>
                </c:pt>
              </c:numCache>
            </c:numRef>
          </c:val>
        </c:ser>
        <c:dLbls>
          <c:showVal val="1"/>
        </c:dLbls>
        <c:axId val="80696064"/>
        <c:axId val="80697600"/>
      </c:barChart>
      <c:catAx>
        <c:axId val="80696064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80697600"/>
        <c:crosses val="autoZero"/>
        <c:lblAlgn val="ctr"/>
        <c:lblOffset val="100"/>
      </c:catAx>
      <c:valAx>
        <c:axId val="80697600"/>
        <c:scaling>
          <c:orientation val="minMax"/>
        </c:scaling>
        <c:delete val="1"/>
        <c:axPos val="b"/>
        <c:numFmt formatCode="General" sourceLinked="1"/>
        <c:tickLblPos val="nextTo"/>
        <c:crossAx val="80696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862180895027762E-2"/>
          <c:y val="0.66144663153240602"/>
          <c:w val="0.91063302762578491"/>
          <c:h val="0.3385533684675942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0"/>
          <c:w val="0.99501821600615903"/>
          <c:h val="0.657143537535472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Лист1!$A$2:$A$19</c:f>
              <c:strCache>
                <c:ptCount val="18"/>
                <c:pt idx="0">
                  <c:v>Иркутск</c:v>
                </c:pt>
                <c:pt idx="1">
                  <c:v>Бодайбо и район</c:v>
                </c:pt>
                <c:pt idx="2">
                  <c:v>Братск</c:v>
                </c:pt>
                <c:pt idx="3">
                  <c:v>Ангарск</c:v>
                </c:pt>
                <c:pt idx="4">
                  <c:v>Усть-Илимск</c:v>
                </c:pt>
                <c:pt idx="5">
                  <c:v>Усольский район</c:v>
                </c:pt>
                <c:pt idx="6">
                  <c:v>Тайшетский район</c:v>
                </c:pt>
                <c:pt idx="7">
                  <c:v>Черемхово</c:v>
                </c:pt>
                <c:pt idx="8">
                  <c:v>Шелеховский район</c:v>
                </c:pt>
                <c:pt idx="9">
                  <c:v>Чунский район</c:v>
                </c:pt>
                <c:pt idx="10">
                  <c:v>Иркутский район</c:v>
                </c:pt>
                <c:pt idx="11">
                  <c:v>Усть-Кутский район</c:v>
                </c:pt>
                <c:pt idx="12">
                  <c:v>Казачинско-Ленский район</c:v>
                </c:pt>
                <c:pt idx="13">
                  <c:v>Куйтунский район</c:v>
                </c:pt>
                <c:pt idx="14">
                  <c:v>Нукутский район</c:v>
                </c:pt>
                <c:pt idx="15">
                  <c:v>Нижнеилимский район</c:v>
                </c:pt>
                <c:pt idx="16">
                  <c:v>Черемховский район</c:v>
                </c:pt>
                <c:pt idx="17">
                  <c:v>Братский район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Лист1!$A$2:$A$19</c:f>
              <c:strCache>
                <c:ptCount val="18"/>
                <c:pt idx="0">
                  <c:v>Иркутск</c:v>
                </c:pt>
                <c:pt idx="1">
                  <c:v>Бодайбо и район</c:v>
                </c:pt>
                <c:pt idx="2">
                  <c:v>Братск</c:v>
                </c:pt>
                <c:pt idx="3">
                  <c:v>Ангарск</c:v>
                </c:pt>
                <c:pt idx="4">
                  <c:v>Усть-Илимск</c:v>
                </c:pt>
                <c:pt idx="5">
                  <c:v>Усольский район</c:v>
                </c:pt>
                <c:pt idx="6">
                  <c:v>Тайшетский район</c:v>
                </c:pt>
                <c:pt idx="7">
                  <c:v>Черемхово</c:v>
                </c:pt>
                <c:pt idx="8">
                  <c:v>Шелеховский район</c:v>
                </c:pt>
                <c:pt idx="9">
                  <c:v>Чунский район</c:v>
                </c:pt>
                <c:pt idx="10">
                  <c:v>Иркутский район</c:v>
                </c:pt>
                <c:pt idx="11">
                  <c:v>Усть-Кутский район</c:v>
                </c:pt>
                <c:pt idx="12">
                  <c:v>Казачинско-Ленский район</c:v>
                </c:pt>
                <c:pt idx="13">
                  <c:v>Куйтунский район</c:v>
                </c:pt>
                <c:pt idx="14">
                  <c:v>Нукутский район</c:v>
                </c:pt>
                <c:pt idx="15">
                  <c:v>Нижнеилимский район</c:v>
                </c:pt>
                <c:pt idx="16">
                  <c:v>Черемховский район</c:v>
                </c:pt>
                <c:pt idx="17">
                  <c:v>Братский район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Иркутск</c:v>
                </c:pt>
                <c:pt idx="1">
                  <c:v>Бодайбо и район</c:v>
                </c:pt>
                <c:pt idx="2">
                  <c:v>Братск</c:v>
                </c:pt>
                <c:pt idx="3">
                  <c:v>Ангарск</c:v>
                </c:pt>
                <c:pt idx="4">
                  <c:v>Усть-Илимск</c:v>
                </c:pt>
                <c:pt idx="5">
                  <c:v>Усольский район</c:v>
                </c:pt>
                <c:pt idx="6">
                  <c:v>Тайшетский район</c:v>
                </c:pt>
                <c:pt idx="7">
                  <c:v>Черемхово</c:v>
                </c:pt>
                <c:pt idx="8">
                  <c:v>Шелеховский район</c:v>
                </c:pt>
                <c:pt idx="9">
                  <c:v>Чунский район</c:v>
                </c:pt>
                <c:pt idx="10">
                  <c:v>Иркутский район</c:v>
                </c:pt>
                <c:pt idx="11">
                  <c:v>Усть-Кутский район</c:v>
                </c:pt>
                <c:pt idx="12">
                  <c:v>Казачинско-Ленский район</c:v>
                </c:pt>
                <c:pt idx="13">
                  <c:v>Куйтунский район</c:v>
                </c:pt>
                <c:pt idx="14">
                  <c:v>Нукутский район</c:v>
                </c:pt>
                <c:pt idx="15">
                  <c:v>Нижнеилимский район</c:v>
                </c:pt>
                <c:pt idx="16">
                  <c:v>Черемховский район</c:v>
                </c:pt>
                <c:pt idx="17">
                  <c:v>Братский район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Val val="1"/>
        </c:dLbls>
        <c:axId val="55491584"/>
        <c:axId val="55505664"/>
      </c:barChart>
      <c:catAx>
        <c:axId val="554915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505664"/>
        <c:crosses val="autoZero"/>
        <c:auto val="1"/>
        <c:lblAlgn val="ctr"/>
        <c:lblOffset val="100"/>
      </c:catAx>
      <c:valAx>
        <c:axId val="55505664"/>
        <c:scaling>
          <c:orientation val="minMax"/>
        </c:scaling>
        <c:delete val="1"/>
        <c:axPos val="l"/>
        <c:numFmt formatCode="General" sourceLinked="1"/>
        <c:tickLblPos val="nextTo"/>
        <c:crossAx val="5549158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3136345036771508"/>
          <c:y val="3.2200832757852856E-2"/>
          <c:w val="0.14556306158235147"/>
          <c:h val="0.3037487142141653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374221638603626"/>
          <c:y val="2.4715694324360139E-2"/>
          <c:w val="0.51625778361396357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Лист1!$A$2:$A$18</c:f>
              <c:strCache>
                <c:ptCount val="17"/>
                <c:pt idx="0">
                  <c:v>обрабатывающие производства</c:v>
                </c:pt>
                <c:pt idx="1">
                  <c:v>добыча полезных ископаемых</c:v>
                </c:pt>
                <c:pt idx="2">
                  <c:v>строительство</c:v>
                </c:pt>
                <c:pt idx="3">
                  <c:v>сельское, лесное хозяйство, охота, рыболовство и рыбоводство</c:v>
                </c:pt>
                <c:pt idx="4">
                  <c:v>транспортировка и хранение</c:v>
                </c:pt>
                <c:pt idx="5">
                  <c:v>обеспечение электрической энергией, газом и паром, кондиционирование воздуха</c:v>
                </c:pt>
                <c:pt idx="6">
                  <c:v>торговля оптовая и розничная, ремонт автотранспортных средств и мотоциклов</c:v>
                </c:pt>
                <c:pt idx="7">
                  <c:v>государственное управление и обеспечение военной безопасности; социальное обеспечение</c:v>
                </c:pt>
                <c:pt idx="8">
                  <c:v>деятельность профессиональная, научная и техническая</c:v>
                </c:pt>
                <c:pt idx="9">
                  <c:v>образование</c:v>
                </c:pt>
                <c:pt idx="10">
                  <c:v>деятельность в области информации и связи</c:v>
                </c:pt>
                <c:pt idx="11">
                  <c:v>деятельность административная и сопутствующие дополнительные услуги </c:v>
                </c:pt>
                <c:pt idx="12">
                  <c:v>деятельность по операциям с недвижимым имуществом</c:v>
                </c:pt>
                <c:pt idx="13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14">
                  <c:v>деятельность в области здравоохранения и социальных услуг</c:v>
                </c:pt>
                <c:pt idx="15">
                  <c:v>деятельность в области культуры, спорта, организации досуга и развлечений</c:v>
                </c:pt>
                <c:pt idx="16">
                  <c:v>деятельность финансовая и страховая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22</c:v>
                </c:pt>
                <c:pt idx="1">
                  <c:v>13</c:v>
                </c:pt>
                <c:pt idx="2">
                  <c:v>18</c:v>
                </c:pt>
                <c:pt idx="3">
                  <c:v>5</c:v>
                </c:pt>
                <c:pt idx="4">
                  <c:v>20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0">
                  <c:v>обрабатывающие производства</c:v>
                </c:pt>
                <c:pt idx="1">
                  <c:v>добыча полезных ископаемых</c:v>
                </c:pt>
                <c:pt idx="2">
                  <c:v>строительство</c:v>
                </c:pt>
                <c:pt idx="3">
                  <c:v>сельское, лесное хозяйство, охота, рыболовство и рыбоводство</c:v>
                </c:pt>
                <c:pt idx="4">
                  <c:v>транспортировка и хранение</c:v>
                </c:pt>
                <c:pt idx="5">
                  <c:v>обеспечение электрической энергией, газом и паром, кондиционирование воздуха</c:v>
                </c:pt>
                <c:pt idx="6">
                  <c:v>торговля оптовая и розничная, ремонт автотранспортных средств и мотоциклов</c:v>
                </c:pt>
                <c:pt idx="7">
                  <c:v>государственное управление и обеспечение военной безопасности; социальное обеспечение</c:v>
                </c:pt>
                <c:pt idx="8">
                  <c:v>деятельность профессиональная, научная и техническая</c:v>
                </c:pt>
                <c:pt idx="9">
                  <c:v>образование</c:v>
                </c:pt>
                <c:pt idx="10">
                  <c:v>деятельность в области информации и связи</c:v>
                </c:pt>
                <c:pt idx="11">
                  <c:v>деятельность административная и сопутствующие дополнительные услуги </c:v>
                </c:pt>
                <c:pt idx="12">
                  <c:v>деятельность по операциям с недвижимым имуществом</c:v>
                </c:pt>
                <c:pt idx="13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14">
                  <c:v>деятельность в области здравоохранения и социальных услуг</c:v>
                </c:pt>
                <c:pt idx="15">
                  <c:v>деятельность в области культуры, спорта, организации досуга и развлечений</c:v>
                </c:pt>
                <c:pt idx="16">
                  <c:v>деятельность финансовая и страховая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25</c:v>
                </c:pt>
                <c:pt idx="1">
                  <c:v>16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Val val="1"/>
        </c:dLbls>
        <c:axId val="87861504"/>
        <c:axId val="87863296"/>
      </c:barChart>
      <c:catAx>
        <c:axId val="87861504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200" b="1"/>
            </a:pPr>
            <a:endParaRPr lang="ru-RU"/>
          </a:p>
        </c:txPr>
        <c:crossAx val="87863296"/>
        <c:crosses val="autoZero"/>
        <c:lblAlgn val="ctr"/>
        <c:lblOffset val="100"/>
      </c:catAx>
      <c:valAx>
        <c:axId val="87863296"/>
        <c:scaling>
          <c:orientation val="minMax"/>
        </c:scaling>
        <c:delete val="1"/>
        <c:axPos val="b"/>
        <c:numFmt formatCode="General" sourceLinked="1"/>
        <c:tickLblPos val="nextTo"/>
        <c:crossAx val="878615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2835625845626617"/>
          <c:y val="9.687860487798941E-2"/>
          <c:w val="9.8041903067946551E-2"/>
          <c:h val="0.138038226982250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690713034863385"/>
          <c:y val="1.2444792890572544E-2"/>
          <c:w val="0.46092417148625048"/>
          <c:h val="0.9805224302312526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воздействие экстремальных температур и других природных факторов</c:v>
                </c:pt>
                <c:pt idx="1">
                  <c:v>повреждения при чрезвычайных ситуациях природного, техногенного, криминогенного и иного характера</c:v>
                </c:pt>
                <c:pt idx="2">
                  <c:v>повреждения в результате противоправных действий других лиц</c:v>
                </c:pt>
                <c:pt idx="3">
                  <c:v>утопление и погружение в воду</c:v>
                </c:pt>
                <c:pt idx="4">
                  <c:v>попадание инородного предмета в тело человека </c:v>
                </c:pt>
                <c:pt idx="5">
                  <c:v>воздействие вредных веществ</c:v>
                </c:pt>
                <c:pt idx="6">
                  <c:v>воздействие дыма, огня и пламени</c:v>
                </c:pt>
                <c:pt idx="7">
                  <c:v>воздействие других неклассифицированных травмирующих факторов</c:v>
                </c:pt>
                <c:pt idx="8">
                  <c:v>воздействие электрического тока</c:v>
                </c:pt>
                <c:pt idx="9">
                  <c:v>падение, обрушение, обвалы предметов, материалов, земли и пр.</c:v>
                </c:pt>
                <c:pt idx="10">
                  <c:v>транспортные происшествия</c:v>
                </c:pt>
                <c:pt idx="11">
                  <c:v>падение пострадавшего с высоты </c:v>
                </c:pt>
                <c:pt idx="12">
                  <c:v>воздействие движущихся, разлетающихся, вращающихся предметов, деталей, машин и т.д.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8</c:v>
                </c:pt>
                <c:pt idx="9">
                  <c:v>16</c:v>
                </c:pt>
                <c:pt idx="10">
                  <c:v>19</c:v>
                </c:pt>
                <c:pt idx="11">
                  <c:v>19</c:v>
                </c:pt>
                <c:pt idx="1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воздействие экстремальных температур и других природных факторов</c:v>
                </c:pt>
                <c:pt idx="1">
                  <c:v>повреждения при чрезвычайных ситуациях природного, техногенного, криминогенного и иного характера</c:v>
                </c:pt>
                <c:pt idx="2">
                  <c:v>повреждения в результате противоправных действий других лиц</c:v>
                </c:pt>
                <c:pt idx="3">
                  <c:v>утопление и погружение в воду</c:v>
                </c:pt>
                <c:pt idx="4">
                  <c:v>попадание инородного предмета в тело человека </c:v>
                </c:pt>
                <c:pt idx="5">
                  <c:v>воздействие вредных веществ</c:v>
                </c:pt>
                <c:pt idx="6">
                  <c:v>воздействие дыма, огня и пламени</c:v>
                </c:pt>
                <c:pt idx="7">
                  <c:v>воздействие других неклассифицированных травмирующих факторов</c:v>
                </c:pt>
                <c:pt idx="8">
                  <c:v>воздействие электрического тока</c:v>
                </c:pt>
                <c:pt idx="9">
                  <c:v>падение, обрушение, обвалы предметов, материалов, земли и пр.</c:v>
                </c:pt>
                <c:pt idx="10">
                  <c:v>транспортные происшествия</c:v>
                </c:pt>
                <c:pt idx="11">
                  <c:v>падение пострадавшего с высоты </c:v>
                </c:pt>
                <c:pt idx="12">
                  <c:v>воздействие движущихся, разлетающихся, вращающихся предметов, деталей, машин и т.д.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28</c:v>
                </c:pt>
                <c:pt idx="11">
                  <c:v>31</c:v>
                </c:pt>
                <c:pt idx="12">
                  <c:v>25</c:v>
                </c:pt>
              </c:numCache>
            </c:numRef>
          </c:val>
        </c:ser>
        <c:dLbls>
          <c:showVal val="1"/>
        </c:dLbls>
        <c:axId val="88688512"/>
        <c:axId val="88690048"/>
      </c:barChart>
      <c:catAx>
        <c:axId val="8868851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88690048"/>
        <c:crosses val="autoZero"/>
        <c:auto val="1"/>
        <c:lblAlgn val="ctr"/>
        <c:lblOffset val="100"/>
      </c:catAx>
      <c:valAx>
        <c:axId val="88690048"/>
        <c:scaling>
          <c:orientation val="minMax"/>
        </c:scaling>
        <c:delete val="1"/>
        <c:axPos val="b"/>
        <c:numFmt formatCode="General" sourceLinked="1"/>
        <c:tickLblPos val="nextTo"/>
        <c:crossAx val="8868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962771194012315"/>
          <c:y val="1.7411980684613213E-3"/>
          <c:w val="9.0372288059876849E-2"/>
          <c:h val="0.2776501260594454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3346671896719922"/>
          <c:y val="1.1649609793721441E-2"/>
          <c:w val="0.46570947268234175"/>
          <c:h val="0.977167901949814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использование пострадавшего не по специальности</c:v>
                </c:pt>
                <c:pt idx="1">
                  <c:v>неудовлетворительное техническое состояние зданий, сооружений, территории</c:v>
                </c:pt>
                <c:pt idx="2">
                  <c:v>неудовлетворительное содержание и недостатки в организации рабочих мест</c:v>
                </c:pt>
                <c:pt idx="3">
                  <c:v>неприменение средств коллективной защиты</c:v>
                </c:pt>
                <c:pt idx="4">
                  <c:v>несовершенство технологического процесса</c:v>
                </c:pt>
                <c:pt idx="5">
                  <c:v>неприменение работником средств индивидуальной защиты</c:v>
                </c:pt>
                <c:pt idx="6">
                  <c:v>недостатки в организации и проведении подготовки работников по охране труда</c:v>
                </c:pt>
                <c:pt idx="7">
                  <c:v>нарушение требований безопасности при эксплуатации транспортных средств</c:v>
                </c:pt>
                <c:pt idx="8">
                  <c:v>эксплуатация неисправных машин, механизмов, оборудования</c:v>
                </c:pt>
                <c:pt idx="9">
                  <c:v>конструктивные недостатки и недостаточная надежность машин, механизмов, оборудования</c:v>
                </c:pt>
                <c:pt idx="10">
                  <c:v>нарушение работником трудового распорядка и дисциплины труда</c:v>
                </c:pt>
                <c:pt idx="11">
                  <c:v>нарушения правил дорожного движения</c:v>
                </c:pt>
                <c:pt idx="12">
                  <c:v>нарушение технологического процесса</c:v>
                </c:pt>
                <c:pt idx="13">
                  <c:v>прочие причины, квалифицированные по материалам расследования несчастных случаев</c:v>
                </c:pt>
                <c:pt idx="14">
                  <c:v>неудовлетворительная организация производства работ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 formatCode="0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 formatCode="0">
                  <c:v>7</c:v>
                </c:pt>
                <c:pt idx="11" formatCode="0">
                  <c:v>11</c:v>
                </c:pt>
                <c:pt idx="12">
                  <c:v>12</c:v>
                </c:pt>
                <c:pt idx="13">
                  <c:v>23</c:v>
                </c:pt>
                <c:pt idx="14">
                  <c:v>23</c:v>
                </c:pt>
              </c:numCache>
            </c:numRef>
          </c:val>
        </c:ser>
        <c:dLbls>
          <c:showVal val="1"/>
        </c:dLbls>
        <c:axId val="88815488"/>
        <c:axId val="88817024"/>
      </c:barChart>
      <c:catAx>
        <c:axId val="8881548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88817024"/>
        <c:crosses val="autoZero"/>
        <c:auto val="1"/>
        <c:lblAlgn val="ctr"/>
        <c:lblOffset val="100"/>
      </c:catAx>
      <c:valAx>
        <c:axId val="88817024"/>
        <c:scaling>
          <c:orientation val="minMax"/>
        </c:scaling>
        <c:delete val="1"/>
        <c:axPos val="b"/>
        <c:numFmt formatCode="General" sourceLinked="1"/>
        <c:tickLblPos val="nextTo"/>
        <c:crossAx val="88815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7328406821610555"/>
          <c:y val="2.8996182811864148E-2"/>
          <c:w val="0.61266233145402205"/>
          <c:h val="0.9520772998426241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45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Иркутск</c:v>
                </c:pt>
                <c:pt idx="1">
                  <c:v>Тайшетский район</c:v>
                </c:pt>
                <c:pt idx="2">
                  <c:v>Бодайбо и район</c:v>
                </c:pt>
                <c:pt idx="3">
                  <c:v>Иркутский район</c:v>
                </c:pt>
                <c:pt idx="4">
                  <c:v>Черемхово</c:v>
                </c:pt>
                <c:pt idx="5">
                  <c:v>Братск</c:v>
                </c:pt>
                <c:pt idx="6">
                  <c:v>Казачинско-Ленский район</c:v>
                </c:pt>
                <c:pt idx="7">
                  <c:v>Усть-Кутский район</c:v>
                </c:pt>
                <c:pt idx="8">
                  <c:v>Ангарск</c:v>
                </c:pt>
                <c:pt idx="9">
                  <c:v>Куйтунский район</c:v>
                </c:pt>
                <c:pt idx="10">
                  <c:v>Шелеховский район</c:v>
                </c:pt>
                <c:pt idx="11">
                  <c:v>Нукутский район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45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Иркутск</c:v>
                </c:pt>
                <c:pt idx="1">
                  <c:v>Тайшетский район</c:v>
                </c:pt>
                <c:pt idx="2">
                  <c:v>Бодайбо и район</c:v>
                </c:pt>
                <c:pt idx="3">
                  <c:v>Иркутский район</c:v>
                </c:pt>
                <c:pt idx="4">
                  <c:v>Черемхово</c:v>
                </c:pt>
                <c:pt idx="5">
                  <c:v>Братск</c:v>
                </c:pt>
                <c:pt idx="6">
                  <c:v>Казачинско-Ленский район</c:v>
                </c:pt>
                <c:pt idx="7">
                  <c:v>Усть-Кутский район</c:v>
                </c:pt>
                <c:pt idx="8">
                  <c:v>Ангарск</c:v>
                </c:pt>
                <c:pt idx="9">
                  <c:v>Куйтунский район</c:v>
                </c:pt>
                <c:pt idx="10">
                  <c:v>Шелеховский район</c:v>
                </c:pt>
                <c:pt idx="11">
                  <c:v>Нукутский район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Val val="1"/>
        </c:dLbls>
        <c:axId val="88874368"/>
        <c:axId val="88876160"/>
      </c:barChart>
      <c:catAx>
        <c:axId val="88874368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600"/>
            </a:pPr>
            <a:endParaRPr lang="ru-RU"/>
          </a:p>
        </c:txPr>
        <c:crossAx val="88876160"/>
        <c:crosses val="autoZero"/>
        <c:lblAlgn val="ctr"/>
        <c:lblOffset val="100"/>
      </c:catAx>
      <c:valAx>
        <c:axId val="88876160"/>
        <c:scaling>
          <c:orientation val="minMax"/>
        </c:scaling>
        <c:delete val="1"/>
        <c:axPos val="b"/>
        <c:numFmt formatCode="General" sourceLinked="1"/>
        <c:tickLblPos val="nextTo"/>
        <c:crossAx val="8887436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54184138984980468"/>
          <c:y val="5.0757352854908476E-2"/>
          <c:w val="0.30713755009463456"/>
          <c:h val="0.1663148847792584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3794157626950512"/>
          <c:y val="4.2762413674333859E-4"/>
          <c:w val="0.45860406785632729"/>
          <c:h val="0.999572375863255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Лист1!$A$2:$A$12</c:f>
              <c:strCache>
                <c:ptCount val="11"/>
                <c:pt idx="0">
                  <c:v>обрабатывающие производства</c:v>
                </c:pt>
                <c:pt idx="1">
                  <c:v>добыча полезных ископаемых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торговля оптовая и розничная</c:v>
                </c:pt>
                <c:pt idx="4">
                  <c:v>деятельность профессиональная, научная, техническая</c:v>
                </c:pt>
                <c:pt idx="5">
                  <c:v>транспортировка и хранение</c:v>
                </c:pt>
                <c:pt idx="6">
                  <c:v>обеспечение электрической энергией, газом и паром; кондиционирование воздуха</c:v>
                </c:pt>
                <c:pt idx="7">
                  <c:v>деятельность в области культуры, спорта, организации досуга и развлечений</c:v>
                </c:pt>
                <c:pt idx="8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9">
                  <c:v>образование</c:v>
                </c:pt>
                <c:pt idx="10">
                  <c:v>деятельность в области здравоохранения и социальных услуг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обрабатывающие производства</c:v>
                </c:pt>
                <c:pt idx="1">
                  <c:v>добыча полезных ископаемых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торговля оптовая и розничная</c:v>
                </c:pt>
                <c:pt idx="4">
                  <c:v>деятельность профессиональная, научная, техническая</c:v>
                </c:pt>
                <c:pt idx="5">
                  <c:v>транспортировка и хранение</c:v>
                </c:pt>
                <c:pt idx="6">
                  <c:v>обеспечение электрической энергией, газом и паром; кондиционирование воздуха</c:v>
                </c:pt>
                <c:pt idx="7">
                  <c:v>деятельность в области культуры, спорта, организации досуга и развлечений</c:v>
                </c:pt>
                <c:pt idx="8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9">
                  <c:v>образование</c:v>
                </c:pt>
                <c:pt idx="10">
                  <c:v>деятельность в области здравоохранения и социальных услуг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axId val="88736896"/>
        <c:axId val="88738432"/>
      </c:barChart>
      <c:catAx>
        <c:axId val="88736896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400" b="1"/>
            </a:pPr>
            <a:endParaRPr lang="ru-RU"/>
          </a:p>
        </c:txPr>
        <c:crossAx val="88738432"/>
        <c:crosses val="autoZero"/>
        <c:lblAlgn val="ctr"/>
        <c:lblOffset val="100"/>
      </c:catAx>
      <c:valAx>
        <c:axId val="88738432"/>
        <c:scaling>
          <c:orientation val="minMax"/>
        </c:scaling>
        <c:delete val="1"/>
        <c:axPos val="b"/>
        <c:numFmt formatCode="General" sourceLinked="1"/>
        <c:tickLblPos val="nextTo"/>
        <c:crossAx val="8873689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7457963714461473"/>
          <c:y val="2.9354790528240131E-2"/>
          <c:w val="7.9422910499753807E-2"/>
          <c:h val="0.1429993344783044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871406249973387"/>
          <c:y val="2.5904402620213599E-2"/>
          <c:w val="0.5049298100588463"/>
          <c:h val="0.9376577028480964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воздействие движущихся, разлетающихся, вращающихся предметов, деталей, машин и т.д.</c:v>
                </c:pt>
                <c:pt idx="1">
                  <c:v>падение пострадавшего с высоты</c:v>
                </c:pt>
                <c:pt idx="2">
                  <c:v>падение, обрушение, обвалы предметов, материалов, земли и пр.</c:v>
                </c:pt>
                <c:pt idx="3">
                  <c:v>транспортные происшествия </c:v>
                </c:pt>
                <c:pt idx="4">
                  <c:v>воздействие других неклассифицированных травмирующих факторов</c:v>
                </c:pt>
                <c:pt idx="5">
                  <c:v>воздействие электрического тока</c:v>
                </c:pt>
                <c:pt idx="6">
                  <c:v>воздействие дыма, огня и пламени</c:v>
                </c:pt>
                <c:pt idx="7">
                  <c:v>утопление и погружение в воду</c:v>
                </c:pt>
                <c:pt idx="8">
                  <c:v>повреждения в результате противоправных действий других лиц</c:v>
                </c:pt>
                <c:pt idx="9">
                  <c:v>повреждения при чрезвычайных ситуациях природного, техногенного, криминогенного и иного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Val val="1"/>
        </c:dLbls>
        <c:axId val="88950656"/>
        <c:axId val="88952192"/>
      </c:barChart>
      <c:catAx>
        <c:axId val="88950656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200"/>
            </a:pPr>
            <a:endParaRPr lang="ru-RU"/>
          </a:p>
        </c:txPr>
        <c:crossAx val="88952192"/>
        <c:crosses val="autoZero"/>
        <c:lblAlgn val="ctr"/>
        <c:lblOffset val="100"/>
      </c:catAx>
      <c:valAx>
        <c:axId val="88952192"/>
        <c:scaling>
          <c:orientation val="minMax"/>
        </c:scaling>
        <c:delete val="1"/>
        <c:axPos val="b"/>
        <c:numFmt formatCode="General" sourceLinked="1"/>
        <c:tickLblPos val="nextTo"/>
        <c:crossAx val="88950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932651803185778"/>
          <c:y val="1.0530816088015031E-2"/>
          <c:w val="0.50443824869794396"/>
          <c:h val="0.9806440162215199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прочие причины, квалифицированные по материалам расследования несчастных случаев</c:v>
                </c:pt>
                <c:pt idx="1">
                  <c:v>нарушение технологического процесса</c:v>
                </c:pt>
                <c:pt idx="2">
                  <c:v>неудовлетворительная организация производства работ</c:v>
                </c:pt>
                <c:pt idx="3">
                  <c:v>конструктивные недостатки и недостаточная надежность машин, механизмов, оборудования</c:v>
                </c:pt>
                <c:pt idx="4">
                  <c:v>нарушение требований безопасности при эксплуатации транспортных средств</c:v>
                </c:pt>
                <c:pt idx="5">
                  <c:v>нарушение правил дорожного движения</c:v>
                </c:pt>
                <c:pt idx="6">
                  <c:v>нарушение работником трудового распорядка и  дисциплины труда</c:v>
                </c:pt>
                <c:pt idx="7">
                  <c:v>неприменение работником средств индивидуальной защиты</c:v>
                </c:pt>
                <c:pt idx="8">
                  <c:v>неприменение средств коллективной защиты</c:v>
                </c:pt>
                <c:pt idx="9">
                  <c:v>использование пострадавшего не по специальности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Val val="1"/>
        </c:dLbls>
        <c:axId val="89063808"/>
        <c:axId val="89065344"/>
      </c:barChart>
      <c:catAx>
        <c:axId val="89063808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200"/>
            </a:pPr>
            <a:endParaRPr lang="ru-RU"/>
          </a:p>
        </c:txPr>
        <c:crossAx val="89065344"/>
        <c:crosses val="autoZero"/>
        <c:lblAlgn val="ctr"/>
        <c:lblOffset val="100"/>
      </c:catAx>
      <c:valAx>
        <c:axId val="89065344"/>
        <c:scaling>
          <c:orientation val="minMax"/>
        </c:scaling>
        <c:delete val="1"/>
        <c:axPos val="b"/>
        <c:numFmt formatCode="General" sourceLinked="1"/>
        <c:tickLblPos val="nextTo"/>
        <c:crossAx val="89063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5BCE-56B1-43A1-8F84-308F63B39AA9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8045-DCD7-4E8F-9AE0-02D7BD8B9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482" y="3329345"/>
            <a:ext cx="10247312" cy="1182270"/>
          </a:xfrm>
        </p:spPr>
        <p:txBody>
          <a:bodyPr>
            <a:normAutofit fontScale="90000"/>
          </a:bodyPr>
          <a:lstStyle/>
          <a:p>
            <a:r>
              <a:rPr lang="ru-RU" sz="4100" kern="0" dirty="0" smtClean="0">
                <a:solidFill>
                  <a:srgbClr val="212935"/>
                </a:solidFill>
              </a:rPr>
              <a:t>О производственном травматизме и профессиональной заболеваемости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в Иркутской области </a:t>
            </a:r>
            <a:br>
              <a:rPr lang="ru-RU" sz="4100" kern="0" dirty="0" smtClean="0">
                <a:solidFill>
                  <a:srgbClr val="212935"/>
                </a:solidFill>
              </a:rPr>
            </a:br>
            <a:r>
              <a:rPr lang="ru-RU" sz="4100" kern="0" dirty="0" smtClean="0">
                <a:solidFill>
                  <a:srgbClr val="212935"/>
                </a:solidFill>
              </a:rPr>
              <a:t>в 2024 году</a:t>
            </a:r>
            <a:endParaRPr lang="ru-RU" sz="4100" dirty="0">
              <a:solidFill>
                <a:srgbClr val="212935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5123" y="5028134"/>
            <a:ext cx="5484713" cy="0"/>
          </a:xfrm>
          <a:prstGeom prst="line">
            <a:avLst/>
          </a:prstGeom>
          <a:ln w="2857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674" y="2078407"/>
            <a:ext cx="2628900" cy="6001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МИНИСТЕРСТВО ТРУДА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 ЗАНЯТОСТИ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ИРКУТСКОЙ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239" y="459917"/>
            <a:ext cx="1191770" cy="16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6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233999"/>
            <a:ext cx="9184341" cy="734189"/>
          </a:xfrm>
        </p:spPr>
        <p:txBody>
          <a:bodyPr/>
          <a:lstStyle/>
          <a:p>
            <a:r>
              <a:rPr lang="ru-RU" sz="1800" dirty="0" smtClean="0"/>
              <a:t>ИНФОРМАЦИЯ О ПРОФЕССИОНАЛЬНОЙ ЗАБОЛЕВАЕМОСТИ НА ТЕРРИТОРИИ ИРКУТСКОЙ ОБЛАСТИ </a:t>
            </a:r>
            <a:br>
              <a:rPr lang="ru-RU" sz="1800" dirty="0" smtClean="0"/>
            </a:br>
            <a:r>
              <a:rPr lang="ru-RU" sz="1600" dirty="0" smtClean="0"/>
              <a:t>(по данным управления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по Иркутской области)</a:t>
            </a:r>
            <a:r>
              <a:rPr lang="ru-RU" sz="1800" dirty="0" smtClean="0"/>
              <a:t>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1" y="1351467"/>
          <a:ext cx="6571281" cy="51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1917" y="1145879"/>
            <a:ext cx="35512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latin typeface="Century Gothic"/>
                <a:cs typeface="Century Gothic"/>
              </a:rPr>
              <a:t>Административные территории:</a:t>
            </a:r>
            <a:endParaRPr lang="ru-RU" sz="1400" b="1" dirty="0">
              <a:latin typeface="Century Gothic"/>
              <a:cs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0829" y="1186907"/>
            <a:ext cx="230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За </a:t>
            </a:r>
            <a:r>
              <a:rPr lang="ru-RU" sz="1600" b="1" dirty="0" smtClean="0"/>
              <a:t>2024 год</a:t>
            </a:r>
            <a:endParaRPr lang="ru-RU" sz="1600" b="1" dirty="0">
              <a:latin typeface="Century Gothic"/>
              <a:cs typeface="Century Gothic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953336" y="1554286"/>
          <a:ext cx="3924884" cy="466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334525" y="797207"/>
            <a:ext cx="4679576" cy="1518298"/>
            <a:chOff x="8576687" y="889213"/>
            <a:chExt cx="4189034" cy="1222966"/>
          </a:xfrm>
        </p:grpSpPr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8589780" y="889213"/>
              <a:ext cx="4044584" cy="675873"/>
            </a:xfrm>
            <a:prstGeom prst="round2DiagRect">
              <a:avLst>
                <a:gd name="adj1" fmla="val 48905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 2024 году </a:t>
              </a:r>
              <a:endParaRPr lang="ru-RU" sz="2000" b="1" spc="-5" dirty="0" smtClean="0">
                <a:solidFill>
                  <a:srgbClr val="FFFFFF"/>
                </a:solidFill>
                <a:cs typeface="Calibri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ВСЕГО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100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НЕСЧАСТНЫХ</a:t>
              </a:r>
              <a:r>
                <a:rPr lang="ru-RU" sz="1200" b="1" spc="-5" dirty="0" smtClean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СЛУЧАЕВ</a:t>
              </a:r>
              <a:endParaRPr lang="ru-RU" sz="1200" dirty="0">
                <a:cs typeface="Calibri"/>
              </a:endParaRPr>
            </a:p>
          </p:txBody>
        </p:sp>
        <p:sp>
          <p:nvSpPr>
            <p:cNvPr id="29" name="object 217"/>
            <p:cNvSpPr txBox="1"/>
            <p:nvPr/>
          </p:nvSpPr>
          <p:spPr>
            <a:xfrm>
              <a:off x="8576687" y="1705194"/>
              <a:ext cx="4189034" cy="4069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КОЛИЧЕСТВО  НЕСЧАСТНЫХ СЛУЧАЕВ НА ПРОИЗВОДСТВЕ  С ТЯЖЕЛЫМИ  ПОСЛЕДСТВИЯМИ </a:t>
              </a:r>
              <a:r>
                <a:rPr lang="ru-RU" sz="1600" b="1" spc="-10" dirty="0" smtClean="0">
                  <a:solidFill>
                    <a:srgbClr val="212935"/>
                  </a:solidFill>
                  <a:latin typeface="Calibri"/>
                  <a:cs typeface="Calibri"/>
                </a:rPr>
                <a:t>:</a:t>
              </a:r>
              <a:endParaRPr sz="1600" dirty="0">
                <a:solidFill>
                  <a:srgbClr val="212935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7" name="Диаграмма 16"/>
          <p:cNvGraphicFramePr/>
          <p:nvPr/>
        </p:nvGraphicFramePr>
        <p:xfrm>
          <a:off x="397565" y="2576174"/>
          <a:ext cx="7129670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17"/>
          <p:cNvSpPr txBox="1"/>
          <p:nvPr/>
        </p:nvSpPr>
        <p:spPr>
          <a:xfrm>
            <a:off x="6024323" y="1705751"/>
            <a:ext cx="46795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ОБЩЕЕ КОЛИЧЕСТВО  ПОГИБШИХ НА ПРОИЗВОДСТВЕ </a:t>
            </a:r>
            <a:r>
              <a:rPr lang="ru-RU" sz="16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: </a:t>
            </a:r>
            <a:r>
              <a:rPr lang="ru-RU" sz="20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25 </a:t>
            </a:r>
            <a:r>
              <a:rPr lang="ru-RU" sz="20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человек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642" y="217958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3369" y="657253"/>
            <a:ext cx="8245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несчастных случаев на производстве за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2024 год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разрезе муниципальных образований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61365" y="1069145"/>
          <a:ext cx="11134164" cy="52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Диаграмма 238"/>
          <p:cNvGraphicFramePr/>
          <p:nvPr/>
        </p:nvGraphicFramePr>
        <p:xfrm>
          <a:off x="206477" y="650930"/>
          <a:ext cx="11046542" cy="582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514"/>
            <a:ext cx="9291918" cy="416929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47" name="object 64"/>
          <p:cNvSpPr txBox="1"/>
          <p:nvPr/>
        </p:nvSpPr>
        <p:spPr>
          <a:xfrm>
            <a:off x="2402762" y="459387"/>
            <a:ext cx="644114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Century Gothic"/>
                <a:cs typeface="Century Gothic"/>
              </a:rPr>
              <a:t>Распределение несчастных случаев по видам деятельности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Диаграмма 240"/>
          <p:cNvGraphicFramePr/>
          <p:nvPr/>
        </p:nvGraphicFramePr>
        <p:xfrm>
          <a:off x="248194" y="1115879"/>
          <a:ext cx="10920549" cy="53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125514"/>
            <a:ext cx="8929404" cy="540915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4" name="object 33"/>
          <p:cNvSpPr txBox="1"/>
          <p:nvPr/>
        </p:nvSpPr>
        <p:spPr>
          <a:xfrm>
            <a:off x="256674" y="462561"/>
            <a:ext cx="94579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73070" algn="l"/>
              </a:tabLst>
            </a:pPr>
            <a:r>
              <a:rPr lang="ru-RU" sz="2000" b="1" dirty="0" smtClean="0">
                <a:latin typeface="Century Gothic"/>
                <a:cs typeface="Century Gothic"/>
              </a:rPr>
              <a:t>РАСПРЕДЕЛЕНИЕ НЕСЧАСТНЫХ СЛУЧАЕВ ПО ТИПАМ (ВИДАМ) ПРОИСШЕСТВИЙ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1982" y="776874"/>
            <a:ext cx="2978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За 2024 год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9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5" name="object 33"/>
          <p:cNvSpPr txBox="1"/>
          <p:nvPr/>
        </p:nvSpPr>
        <p:spPr>
          <a:xfrm>
            <a:off x="1110343" y="599946"/>
            <a:ext cx="4269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973070" algn="l"/>
              </a:tabLst>
            </a:pPr>
            <a:r>
              <a:rPr lang="ru-RU" sz="1800" b="1" dirty="0" smtClean="0">
                <a:latin typeface="Century Gothic"/>
                <a:cs typeface="Century Gothic"/>
              </a:rPr>
              <a:t>ПРИЧИНЫ НЕСЧАСТНЫХ СЛУЧАЕВ 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248" y="566754"/>
            <a:ext cx="3007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За 2024 год</a:t>
            </a:r>
            <a:endParaRPr lang="ru-RU" sz="1600" b="1" dirty="0">
              <a:latin typeface="Century Gothic"/>
              <a:cs typeface="Century Gothic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2956" y="888274"/>
          <a:ext cx="10352868" cy="538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418454" y="1270861"/>
          <a:ext cx="10197885" cy="502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72716" y="568859"/>
            <a:ext cx="9214184" cy="377626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/>
              <a:t>Анализ несчастных случаев на производстве со смертельным исходом</a:t>
            </a:r>
            <a:endParaRPr lang="ru-RU" sz="1200" dirty="0">
              <a:cs typeface="Calibri"/>
            </a:endParaRPr>
          </a:p>
        </p:txBody>
      </p:sp>
      <p:sp>
        <p:nvSpPr>
          <p:cNvPr id="14" name="object 217"/>
          <p:cNvSpPr txBox="1"/>
          <p:nvPr/>
        </p:nvSpPr>
        <p:spPr>
          <a:xfrm>
            <a:off x="344906" y="961994"/>
            <a:ext cx="90011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Количество смертельных несчастных случаев в разрезе муниципальных образований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sp>
        <p:nvSpPr>
          <p:cNvPr id="16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72716" y="568859"/>
            <a:ext cx="9214184" cy="377626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/>
              <a:t>Анализ несчастных случаев на производстве со смертельным исходом</a:t>
            </a:r>
            <a:endParaRPr lang="ru-RU" sz="1200" dirty="0">
              <a:cs typeface="Calibri"/>
            </a:endParaRPr>
          </a:p>
        </p:txBody>
      </p:sp>
      <p:sp>
        <p:nvSpPr>
          <p:cNvPr id="13" name="object 217"/>
          <p:cNvSpPr txBox="1"/>
          <p:nvPr/>
        </p:nvSpPr>
        <p:spPr>
          <a:xfrm>
            <a:off x="344906" y="961994"/>
            <a:ext cx="90011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Количество смертельных несчастных случаев в организациях по видам деятельности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99286" y="1251284"/>
          <a:ext cx="10978313" cy="522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265044" y="1472339"/>
          <a:ext cx="5870713" cy="500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72716" y="568859"/>
            <a:ext cx="9214184" cy="377626"/>
          </a:xfrm>
          <a:prstGeom prst="round2DiagRect">
            <a:avLst>
              <a:gd name="adj1" fmla="val 4890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/>
              <a:t>Анализ несчастных случаев на производстве со смертельным исходом</a:t>
            </a:r>
            <a:endParaRPr lang="ru-RU" sz="1200" dirty="0">
              <a:cs typeface="Calibri"/>
            </a:endParaRPr>
          </a:p>
        </p:txBody>
      </p:sp>
      <p:sp>
        <p:nvSpPr>
          <p:cNvPr id="14" name="object 217"/>
          <p:cNvSpPr txBox="1"/>
          <p:nvPr/>
        </p:nvSpPr>
        <p:spPr>
          <a:xfrm>
            <a:off x="318401" y="1200533"/>
            <a:ext cx="522100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Типы (виды) происшествий со смертельным исходом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sp>
        <p:nvSpPr>
          <p:cNvPr id="7" name="object 217"/>
          <p:cNvSpPr txBox="1"/>
          <p:nvPr/>
        </p:nvSpPr>
        <p:spPr>
          <a:xfrm>
            <a:off x="5652401" y="1193907"/>
            <a:ext cx="522100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Причины происшествий со смертельным исходом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406887" y="1487837"/>
          <a:ext cx="5883965" cy="480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11355</TotalTime>
  <Words>220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Calibri</vt:lpstr>
      <vt:lpstr>Arial Narrow</vt:lpstr>
      <vt:lpstr>Times New Roman</vt:lpstr>
      <vt:lpstr>Calibri Light</vt:lpstr>
      <vt:lpstr>Тема Office</vt:lpstr>
      <vt:lpstr>О производственном травматизме и профессиональной заболеваемости  в Иркутской области  в 2024 году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О ПРОФЕССИОНАЛЬНОЙ ЗАБОЛЕВАЕМОСТИ НА ТЕРРИТОРИИ ИРКУТСКОЙ ОБЛАСТИ  (по данным управления Роспотребнадзора по Иркутской области)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n.tsvetkun</cp:lastModifiedBy>
  <cp:revision>524</cp:revision>
  <dcterms:created xsi:type="dcterms:W3CDTF">2022-04-09T02:58:00Z</dcterms:created>
  <dcterms:modified xsi:type="dcterms:W3CDTF">2025-02-25T11:11:41Z</dcterms:modified>
</cp:coreProperties>
</file>